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352" r:id="rId2"/>
    <p:sldId id="412" r:id="rId3"/>
    <p:sldId id="260" r:id="rId4"/>
    <p:sldId id="405" r:id="rId5"/>
    <p:sldId id="406" r:id="rId6"/>
    <p:sldId id="443" r:id="rId7"/>
    <p:sldId id="407" r:id="rId8"/>
    <p:sldId id="257" r:id="rId9"/>
    <p:sldId id="259" r:id="rId10"/>
    <p:sldId id="258" r:id="rId11"/>
    <p:sldId id="261" r:id="rId12"/>
    <p:sldId id="272" r:id="rId13"/>
    <p:sldId id="347" r:id="rId14"/>
    <p:sldId id="345" r:id="rId15"/>
    <p:sldId id="348" r:id="rId16"/>
    <p:sldId id="273" r:id="rId17"/>
    <p:sldId id="354" r:id="rId18"/>
    <p:sldId id="356" r:id="rId19"/>
    <p:sldId id="357" r:id="rId20"/>
    <p:sldId id="359" r:id="rId21"/>
    <p:sldId id="355" r:id="rId22"/>
    <p:sldId id="385" r:id="rId23"/>
    <p:sldId id="386" r:id="rId24"/>
    <p:sldId id="428" r:id="rId25"/>
    <p:sldId id="444" r:id="rId26"/>
    <p:sldId id="416" r:id="rId27"/>
    <p:sldId id="438" r:id="rId28"/>
    <p:sldId id="353" r:id="rId29"/>
    <p:sldId id="408" r:id="rId30"/>
    <p:sldId id="365" r:id="rId31"/>
    <p:sldId id="409" r:id="rId32"/>
    <p:sldId id="411" r:id="rId33"/>
    <p:sldId id="275" r:id="rId34"/>
    <p:sldId id="285" r:id="rId35"/>
    <p:sldId id="283" r:id="rId36"/>
    <p:sldId id="286" r:id="rId37"/>
    <p:sldId id="276" r:id="rId38"/>
    <p:sldId id="278" r:id="rId39"/>
    <p:sldId id="360" r:id="rId40"/>
    <p:sldId id="274" r:id="rId41"/>
    <p:sldId id="287" r:id="rId42"/>
    <p:sldId id="271" r:id="rId43"/>
    <p:sldId id="282" r:id="rId44"/>
    <p:sldId id="277" r:id="rId45"/>
    <p:sldId id="280" r:id="rId46"/>
    <p:sldId id="279" r:id="rId47"/>
    <p:sldId id="284" r:id="rId48"/>
    <p:sldId id="281" r:id="rId49"/>
    <p:sldId id="362" r:id="rId50"/>
    <p:sldId id="363" r:id="rId51"/>
    <p:sldId id="294" r:id="rId52"/>
    <p:sldId id="364" r:id="rId53"/>
    <p:sldId id="387" r:id="rId54"/>
    <p:sldId id="388" r:id="rId55"/>
    <p:sldId id="389" r:id="rId56"/>
    <p:sldId id="390" r:id="rId57"/>
    <p:sldId id="414" r:id="rId58"/>
    <p:sldId id="439" r:id="rId59"/>
    <p:sldId id="361" r:id="rId60"/>
    <p:sldId id="417" r:id="rId61"/>
    <p:sldId id="418" r:id="rId62"/>
    <p:sldId id="296" r:id="rId63"/>
    <p:sldId id="297" r:id="rId64"/>
    <p:sldId id="366" r:id="rId65"/>
    <p:sldId id="367" r:id="rId66"/>
    <p:sldId id="291" r:id="rId67"/>
    <p:sldId id="292" r:id="rId68"/>
    <p:sldId id="293" r:id="rId69"/>
    <p:sldId id="290" r:id="rId70"/>
    <p:sldId id="298" r:id="rId71"/>
    <p:sldId id="315" r:id="rId72"/>
    <p:sldId id="368" r:id="rId73"/>
    <p:sldId id="371" r:id="rId74"/>
    <p:sldId id="391" r:id="rId75"/>
    <p:sldId id="392" r:id="rId76"/>
    <p:sldId id="394" r:id="rId77"/>
    <p:sldId id="393" r:id="rId78"/>
    <p:sldId id="401" r:id="rId79"/>
    <p:sldId id="433" r:id="rId80"/>
    <p:sldId id="420" r:id="rId81"/>
    <p:sldId id="440" r:id="rId82"/>
    <p:sldId id="369" r:id="rId83"/>
    <p:sldId id="419" r:id="rId84"/>
    <p:sldId id="424" r:id="rId85"/>
    <p:sldId id="316" r:id="rId86"/>
    <p:sldId id="304" r:id="rId87"/>
    <p:sldId id="341" r:id="rId88"/>
    <p:sldId id="317" r:id="rId89"/>
    <p:sldId id="305" r:id="rId90"/>
    <p:sldId id="373" r:id="rId91"/>
    <p:sldId id="372" r:id="rId92"/>
    <p:sldId id="374" r:id="rId93"/>
    <p:sldId id="375" r:id="rId94"/>
    <p:sldId id="314" r:id="rId95"/>
    <p:sldId id="318" r:id="rId96"/>
    <p:sldId id="306" r:id="rId97"/>
    <p:sldId id="377" r:id="rId98"/>
    <p:sldId id="289" r:id="rId99"/>
    <p:sldId id="310" r:id="rId100"/>
    <p:sldId id="376" r:id="rId101"/>
    <p:sldId id="378" r:id="rId102"/>
    <p:sldId id="395" r:id="rId103"/>
    <p:sldId id="396" r:id="rId104"/>
    <p:sldId id="397" r:id="rId105"/>
    <p:sldId id="398" r:id="rId106"/>
    <p:sldId id="402" r:id="rId107"/>
    <p:sldId id="403" r:id="rId108"/>
    <p:sldId id="404" r:id="rId109"/>
    <p:sldId id="425" r:id="rId110"/>
    <p:sldId id="441" r:id="rId111"/>
    <p:sldId id="379" r:id="rId112"/>
    <p:sldId id="423" r:id="rId113"/>
    <p:sldId id="427" r:id="rId114"/>
    <p:sldId id="308" r:id="rId115"/>
    <p:sldId id="335" r:id="rId116"/>
    <p:sldId id="338" r:id="rId117"/>
    <p:sldId id="339" r:id="rId118"/>
    <p:sldId id="326" r:id="rId119"/>
    <p:sldId id="328" r:id="rId120"/>
    <p:sldId id="325" r:id="rId121"/>
    <p:sldId id="309" r:id="rId122"/>
    <p:sldId id="300" r:id="rId123"/>
    <p:sldId id="312" r:id="rId124"/>
    <p:sldId id="313" r:id="rId125"/>
    <p:sldId id="288" r:id="rId126"/>
    <p:sldId id="319" r:id="rId127"/>
    <p:sldId id="349" r:id="rId128"/>
    <p:sldId id="350" r:id="rId129"/>
    <p:sldId id="320" r:id="rId130"/>
    <p:sldId id="321" r:id="rId131"/>
    <p:sldId id="311" r:id="rId132"/>
    <p:sldId id="346" r:id="rId133"/>
    <p:sldId id="303" r:id="rId134"/>
    <p:sldId id="380" r:id="rId135"/>
    <p:sldId id="381" r:id="rId136"/>
    <p:sldId id="384" r:id="rId137"/>
    <p:sldId id="382" r:id="rId138"/>
    <p:sldId id="426" r:id="rId139"/>
    <p:sldId id="442" r:id="rId14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6600"/>
    <a:srgbClr val="800000"/>
    <a:srgbClr val="FF0000"/>
    <a:srgbClr val="FF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60D13F-D94C-40EB-929E-003DB13669E1}" type="datetimeFigureOut">
              <a:rPr lang="nl-NL"/>
              <a:pPr>
                <a:defRPr/>
              </a:pPr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07FD25-1649-4DD9-B96F-60BD9ED705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6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136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3A102-7218-44D1-91A2-57B0459E350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4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C140-18D8-4038-BB81-3A89BC245B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70C5-70D1-4D05-B1B1-089A99DC5F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02EF-EB9A-4948-9442-6A1B4BAD86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B83D-94EB-44AF-B884-7231D95250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9C15-E81C-4ABF-98F1-E1DAF0FB3B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C16C-D742-4E06-BE0C-FD708DF756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F0F3-B827-4040-941D-6395B16056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49CA-C715-4804-9A9B-8E5C16C5CC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FAB1-B419-42C9-85D0-2448BB9B48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E49D0-1895-42AB-A75B-217683386F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1A60-D452-4648-BE75-59D8A70124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635132-5655-4E6F-8D89-B8FA138890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3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tong uitsteken</a:t>
            </a:r>
          </a:p>
        </p:txBody>
      </p:sp>
      <p:pic>
        <p:nvPicPr>
          <p:cNvPr id="6147" name="Picture 5" descr="tibet_ton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476250"/>
            <a:ext cx="344487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wij - jullie</a:t>
            </a:r>
          </a:p>
        </p:txBody>
      </p:sp>
      <p:sp>
        <p:nvSpPr>
          <p:cNvPr id="808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wij steken onze tong uit</a:t>
            </a:r>
          </a:p>
          <a:p>
            <a:pPr eaLnBrk="1" hangingPunct="1">
              <a:buFontTx/>
              <a:buNone/>
            </a:pPr>
            <a:r>
              <a:rPr lang="nl-NL"/>
              <a:t>jullie steken je tong uit</a:t>
            </a:r>
          </a:p>
          <a:p>
            <a:pPr eaLnBrk="1" hangingPunct="1">
              <a:buFontTx/>
              <a:buNone/>
            </a:pPr>
            <a:r>
              <a:rPr lang="nl-NL"/>
              <a:t>wij gaan op de stoel zitten</a:t>
            </a:r>
          </a:p>
          <a:p>
            <a:pPr eaLnBrk="1" hangingPunct="1">
              <a:buFontTx/>
              <a:buNone/>
            </a:pPr>
            <a:r>
              <a:rPr lang="nl-NL"/>
              <a:t>jullie gaan staan</a:t>
            </a:r>
          </a:p>
          <a:p>
            <a:pPr eaLnBrk="1" hangingPunct="1">
              <a:buFontTx/>
              <a:buNone/>
            </a:pPr>
            <a:r>
              <a:rPr lang="nl-NL"/>
              <a:t>enz.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hij - zij</a:t>
            </a:r>
          </a:p>
        </p:txBody>
      </p:sp>
      <p:sp>
        <p:nvSpPr>
          <p:cNvPr id="819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FF0000"/>
                </a:solidFill>
              </a:rPr>
              <a:t>hij</a:t>
            </a:r>
            <a:r>
              <a:rPr lang="nl-NL"/>
              <a:t> steekt </a:t>
            </a:r>
            <a:r>
              <a:rPr lang="nl-NL">
                <a:solidFill>
                  <a:srgbClr val="FF0000"/>
                </a:solidFill>
              </a:rPr>
              <a:t>zijn </a:t>
            </a:r>
            <a:r>
              <a:rPr lang="nl-NL"/>
              <a:t>tong uit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>
                <a:solidFill>
                  <a:srgbClr val="FF0000"/>
                </a:solidFill>
              </a:rPr>
              <a:t>zij</a:t>
            </a:r>
            <a:r>
              <a:rPr lang="nl-NL"/>
              <a:t> steekt </a:t>
            </a:r>
            <a:r>
              <a:rPr lang="nl-NL">
                <a:solidFill>
                  <a:srgbClr val="FF0000"/>
                </a:solidFill>
              </a:rPr>
              <a:t>haar </a:t>
            </a:r>
            <a:r>
              <a:rPr lang="nl-NL"/>
              <a:t>tong uit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29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hoed</a:t>
            </a:r>
          </a:p>
          <a:p>
            <a:pPr>
              <a:buFontTx/>
              <a:buNone/>
            </a:pPr>
            <a:r>
              <a:rPr lang="nl-NL"/>
              <a:t>de helm</a:t>
            </a:r>
          </a:p>
          <a:p>
            <a:pPr>
              <a:buFontTx/>
              <a:buNone/>
            </a:pPr>
            <a:r>
              <a:rPr lang="nl-NL"/>
              <a:t>de pet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hoed			de hoeden</a:t>
            </a:r>
          </a:p>
          <a:p>
            <a:pPr>
              <a:buFontTx/>
              <a:buNone/>
            </a:pPr>
            <a:r>
              <a:rPr lang="nl-NL"/>
              <a:t>de helm			de helmen</a:t>
            </a:r>
          </a:p>
          <a:p>
            <a:pPr>
              <a:buFontTx/>
              <a:buNone/>
            </a:pPr>
            <a:r>
              <a:rPr lang="nl-NL"/>
              <a:t>de pet			de petten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49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hoepel</a:t>
            </a:r>
          </a:p>
          <a:p>
            <a:pPr>
              <a:buFontTx/>
              <a:buNone/>
            </a:pPr>
            <a:r>
              <a:rPr lang="nl-NL"/>
              <a:t>het masker</a:t>
            </a:r>
          </a:p>
          <a:p>
            <a:pPr>
              <a:buFontTx/>
              <a:buNone/>
            </a:pPr>
            <a:r>
              <a:rPr lang="nl-NL"/>
              <a:t>de trommel</a:t>
            </a:r>
          </a:p>
          <a:p>
            <a:pPr>
              <a:buFontTx/>
              <a:buNone/>
            </a:pPr>
            <a:r>
              <a:rPr lang="nl-NL"/>
              <a:t>de spiegel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hoepel				de hoepels</a:t>
            </a:r>
          </a:p>
          <a:p>
            <a:pPr>
              <a:buFontTx/>
              <a:buNone/>
            </a:pPr>
            <a:r>
              <a:rPr lang="nl-NL"/>
              <a:t>het masker			de maskers</a:t>
            </a:r>
          </a:p>
          <a:p>
            <a:pPr>
              <a:buFontTx/>
              <a:buNone/>
            </a:pPr>
            <a:r>
              <a:rPr lang="nl-NL"/>
              <a:t>de trommel			de trommels</a:t>
            </a:r>
          </a:p>
          <a:p>
            <a:pPr>
              <a:buFontTx/>
              <a:buNone/>
            </a:pPr>
            <a:r>
              <a:rPr lang="nl-NL"/>
              <a:t>de spiegel			de spiegels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095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bos</a:t>
            </a:r>
          </a:p>
          <a:p>
            <a:pPr eaLnBrk="1" hangingPunct="1">
              <a:buFontTx/>
              <a:buNone/>
            </a:pPr>
            <a:r>
              <a:rPr lang="nl-NL" sz="2400"/>
              <a:t>rok</a:t>
            </a:r>
          </a:p>
          <a:p>
            <a:pPr eaLnBrk="1" hangingPunct="1">
              <a:buFontTx/>
              <a:buNone/>
            </a:pPr>
            <a:r>
              <a:rPr lang="nl-NL" sz="2400"/>
              <a:t>zon</a:t>
            </a:r>
          </a:p>
          <a:p>
            <a:pPr eaLnBrk="1" hangingPunct="1">
              <a:buFontTx/>
              <a:buNone/>
            </a:pPr>
            <a:r>
              <a:rPr lang="nl-NL" sz="2400"/>
              <a:t>gok</a:t>
            </a:r>
          </a:p>
          <a:p>
            <a:pPr eaLnBrk="1" hangingPunct="1">
              <a:buFontTx/>
              <a:buNone/>
            </a:pPr>
            <a:r>
              <a:rPr lang="nl-NL" sz="2400"/>
              <a:t>rot</a:t>
            </a:r>
          </a:p>
          <a:p>
            <a:pPr eaLnBrk="1" hangingPunct="1">
              <a:buFontTx/>
              <a:buNone/>
            </a:pPr>
            <a:r>
              <a:rPr lang="nl-NL" sz="2400"/>
              <a:t>ton</a:t>
            </a:r>
          </a:p>
          <a:p>
            <a:pPr eaLnBrk="1" hangingPunct="1">
              <a:buFontTx/>
              <a:buNone/>
            </a:pPr>
            <a:r>
              <a:rPr lang="nl-NL" sz="2400"/>
              <a:t>hok</a:t>
            </a:r>
          </a:p>
          <a:p>
            <a:pPr eaLnBrk="1" hangingPunct="1">
              <a:buFontTx/>
              <a:buNone/>
            </a:pPr>
            <a:r>
              <a:rPr lang="nl-NL" sz="2400"/>
              <a:t>mol</a:t>
            </a:r>
          </a:p>
          <a:p>
            <a:pPr eaLnBrk="1" hangingPunct="1">
              <a:buFontTx/>
              <a:buNone/>
            </a:pPr>
            <a:r>
              <a:rPr lang="nl-NL" sz="2400"/>
              <a:t>sok</a:t>
            </a:r>
          </a:p>
          <a:p>
            <a:pPr eaLnBrk="1" hangingPunct="1">
              <a:buFontTx/>
              <a:buNone/>
            </a:pPr>
            <a:r>
              <a:rPr lang="nl-NL" sz="2400"/>
              <a:t>mos</a:t>
            </a:r>
          </a:p>
          <a:p>
            <a:pPr eaLnBrk="1" hangingPunct="1">
              <a:buFontTx/>
              <a:buNone/>
            </a:pPr>
            <a:r>
              <a:rPr lang="nl-NL" sz="2400"/>
              <a:t>som</a:t>
            </a:r>
          </a:p>
          <a:p>
            <a:pPr eaLnBrk="1" hangingPunct="1">
              <a:buFontTx/>
              <a:buNone/>
            </a:pPr>
            <a:endParaRPr lang="nl-NL" sz="24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boos</a:t>
            </a:r>
          </a:p>
          <a:p>
            <a:pPr eaLnBrk="1" hangingPunct="1">
              <a:buFontTx/>
              <a:buNone/>
            </a:pPr>
            <a:r>
              <a:rPr lang="nl-NL" sz="2400"/>
              <a:t>rook</a:t>
            </a:r>
          </a:p>
          <a:p>
            <a:pPr eaLnBrk="1" hangingPunct="1">
              <a:buFontTx/>
              <a:buNone/>
            </a:pPr>
            <a:r>
              <a:rPr lang="nl-NL" sz="2400"/>
              <a:t>zoon</a:t>
            </a:r>
          </a:p>
          <a:p>
            <a:pPr eaLnBrk="1" hangingPunct="1">
              <a:buFontTx/>
              <a:buNone/>
            </a:pPr>
            <a:r>
              <a:rPr lang="nl-NL" sz="2400"/>
              <a:t>poos</a:t>
            </a:r>
          </a:p>
          <a:p>
            <a:pPr eaLnBrk="1" hangingPunct="1">
              <a:buFontTx/>
              <a:buNone/>
            </a:pPr>
            <a:r>
              <a:rPr lang="nl-NL" sz="2400"/>
              <a:t>toos</a:t>
            </a:r>
          </a:p>
          <a:p>
            <a:pPr eaLnBrk="1" hangingPunct="1">
              <a:buFontTx/>
              <a:buNone/>
            </a:pPr>
            <a:r>
              <a:rPr lang="nl-NL" sz="2400"/>
              <a:t>loop</a:t>
            </a:r>
          </a:p>
          <a:p>
            <a:pPr eaLnBrk="1" hangingPunct="1">
              <a:buFontTx/>
              <a:buNone/>
            </a:pPr>
            <a:r>
              <a:rPr lang="nl-NL" sz="2400"/>
              <a:t>koos</a:t>
            </a:r>
          </a:p>
          <a:p>
            <a:pPr eaLnBrk="1" hangingPunct="1">
              <a:buFontTx/>
              <a:buNone/>
            </a:pPr>
            <a:r>
              <a:rPr lang="nl-NL" sz="2400"/>
              <a:t>voor</a:t>
            </a:r>
          </a:p>
          <a:p>
            <a:pPr eaLnBrk="1" hangingPunct="1">
              <a:buFontTx/>
              <a:buNone/>
            </a:pPr>
            <a:r>
              <a:rPr lang="nl-NL" sz="2400"/>
              <a:t>boot</a:t>
            </a:r>
          </a:p>
          <a:p>
            <a:pPr eaLnBrk="1" hangingPunct="1">
              <a:buFontTx/>
              <a:buNone/>
            </a:pPr>
            <a:r>
              <a:rPr lang="nl-NL" sz="2400"/>
              <a:t>woon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Enkelvoud/meervoud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</a:t>
            </a:r>
            <a:r>
              <a:rPr lang="nl-NL" u="sng" dirty="0" err="1"/>
              <a:t>doen?Binnenkring-buitenkring</a:t>
            </a:r>
            <a:r>
              <a:rPr lang="nl-NL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dirty="0" err="1"/>
              <a:t>binnenkring</a:t>
            </a:r>
            <a:r>
              <a:rPr lang="nl-NL" dirty="0"/>
              <a:t> zegt een woord van deze week met de/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buitenkring maakt er meervoud van met het juiste lidwoord 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dirty="0" err="1"/>
              <a:t>binnenkring</a:t>
            </a:r>
            <a:r>
              <a:rPr lang="nl-NL" dirty="0"/>
              <a:t> coacht en draait 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Bijv. de pet – de petten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35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vegen</a:t>
            </a:r>
          </a:p>
        </p:txBody>
      </p:sp>
      <p:pic>
        <p:nvPicPr>
          <p:cNvPr id="7171" name="Picture 4" descr="vegen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88" y="0"/>
            <a:ext cx="51403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904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870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opzetten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hoepel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helm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masker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trommel</a:t>
            </a:r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36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01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 opschieten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8902"/>
            <a:ext cx="4896544" cy="52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40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1680" y="5734050"/>
            <a:ext cx="6336704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aantrekken</a:t>
            </a:r>
          </a:p>
        </p:txBody>
      </p:sp>
      <p:pic>
        <p:nvPicPr>
          <p:cNvPr id="88067" name="Picture 4" descr="IMG_005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04813"/>
            <a:ext cx="6665912" cy="4999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lange broek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2" name="Picture 4" descr="br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0"/>
            <a:ext cx="45339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sz="2800"/>
              <a:t>een onderhemd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sz="2800"/>
              <a:t>een onderbroek</a:t>
            </a:r>
          </a:p>
        </p:txBody>
      </p:sp>
      <p:pic>
        <p:nvPicPr>
          <p:cNvPr id="90115" name="Picture 3" descr="ondergoed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0"/>
            <a:ext cx="7092950" cy="5319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hoed</a:t>
            </a:r>
          </a:p>
        </p:txBody>
      </p:sp>
      <p:pic>
        <p:nvPicPr>
          <p:cNvPr id="91139" name="Picture 3" descr="hoed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88913"/>
            <a:ext cx="6056312" cy="4325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968875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schoenen met hoge hakken</a:t>
            </a:r>
          </a:p>
        </p:txBody>
      </p:sp>
      <p:pic>
        <p:nvPicPr>
          <p:cNvPr id="92163" name="Picture 3" descr="Hoge%20hakken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0"/>
            <a:ext cx="3783013" cy="502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pantoffels</a:t>
            </a:r>
          </a:p>
        </p:txBody>
      </p:sp>
      <p:pic>
        <p:nvPicPr>
          <p:cNvPr id="93187" name="Picture 3" descr="Bont_pantoffels_smal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0"/>
            <a:ext cx="5688013" cy="5297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bijna</a:t>
            </a:r>
          </a:p>
        </p:txBody>
      </p:sp>
      <p:pic>
        <p:nvPicPr>
          <p:cNvPr id="8195" name="Picture 4" descr="foto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0"/>
            <a:ext cx="7164388" cy="538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pet</a:t>
            </a:r>
          </a:p>
        </p:txBody>
      </p:sp>
      <p:pic>
        <p:nvPicPr>
          <p:cNvPr id="94211" name="Picture 3" descr="KC1476-04-baseball_pe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0"/>
            <a:ext cx="6126163" cy="481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spiegel</a:t>
            </a:r>
          </a:p>
        </p:txBody>
      </p:sp>
      <p:pic>
        <p:nvPicPr>
          <p:cNvPr id="95235" name="Picture 4" descr="spiegel%20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60350"/>
            <a:ext cx="3116262" cy="524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aantrekken - aandoen</a:t>
            </a:r>
          </a:p>
        </p:txBody>
      </p:sp>
      <p:pic>
        <p:nvPicPr>
          <p:cNvPr id="96259" name="Picture 4" descr="hakama%20aandoen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60350"/>
            <a:ext cx="5443537" cy="4505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uittrekken - uitdoen</a:t>
            </a:r>
          </a:p>
        </p:txBody>
      </p:sp>
      <p:pic>
        <p:nvPicPr>
          <p:cNvPr id="97283" name="Picture 4" descr="hemd-uit-doen-t1220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0"/>
            <a:ext cx="3662363" cy="5170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ruilen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8308" name="Picture 4" descr="rui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3373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vangen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9332" name="Picture 4" descr="va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4721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vissen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0356" name="Picture 4" descr="vis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9930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vissen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1380" name="Picture 5" descr="viss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3593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vliegen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04" name="Picture 5" descr="vlieg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60499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vliegen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3428" name="Picture 4" descr="wilde_ganzen_vlie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6327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heen en weer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6" descr="schomme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69024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langzaam - snel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4452" name="Picture 4" descr="langzaam_s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44608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groot en klein</a:t>
            </a:r>
          </a:p>
        </p:txBody>
      </p:sp>
      <p:pic>
        <p:nvPicPr>
          <p:cNvPr id="105475" name="Picture 4" descr="voetje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88913"/>
            <a:ext cx="5040312" cy="4452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hij - zij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6500" name="Picture 5" descr="Kopie (2) van hij z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34861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jullie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7524" name="Picture 4" descr="jullie-t12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74882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Schiet eens op</a:t>
            </a:r>
          </a:p>
        </p:txBody>
      </p:sp>
      <p:sp>
        <p:nvSpPr>
          <p:cNvPr id="1085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095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bos</a:t>
            </a:r>
          </a:p>
          <a:p>
            <a:pPr eaLnBrk="1" hangingPunct="1">
              <a:buFontTx/>
              <a:buNone/>
            </a:pPr>
            <a:r>
              <a:rPr lang="nl-NL" sz="2400"/>
              <a:t>rok</a:t>
            </a:r>
          </a:p>
          <a:p>
            <a:pPr eaLnBrk="1" hangingPunct="1">
              <a:buFontTx/>
              <a:buNone/>
            </a:pPr>
            <a:r>
              <a:rPr lang="nl-NL" sz="2400"/>
              <a:t>zon</a:t>
            </a:r>
          </a:p>
          <a:p>
            <a:pPr eaLnBrk="1" hangingPunct="1">
              <a:buFontTx/>
              <a:buNone/>
            </a:pPr>
            <a:r>
              <a:rPr lang="nl-NL" sz="2400"/>
              <a:t>gok</a:t>
            </a:r>
          </a:p>
          <a:p>
            <a:pPr eaLnBrk="1" hangingPunct="1">
              <a:buFontTx/>
              <a:buNone/>
            </a:pPr>
            <a:r>
              <a:rPr lang="nl-NL" sz="2400"/>
              <a:t>rot</a:t>
            </a:r>
          </a:p>
          <a:p>
            <a:pPr eaLnBrk="1" hangingPunct="1">
              <a:buFontTx/>
              <a:buNone/>
            </a:pPr>
            <a:r>
              <a:rPr lang="nl-NL" sz="2400"/>
              <a:t>ton</a:t>
            </a:r>
          </a:p>
          <a:p>
            <a:pPr eaLnBrk="1" hangingPunct="1">
              <a:buFontTx/>
              <a:buNone/>
            </a:pPr>
            <a:r>
              <a:rPr lang="nl-NL" sz="2400"/>
              <a:t>hok</a:t>
            </a:r>
          </a:p>
          <a:p>
            <a:pPr eaLnBrk="1" hangingPunct="1">
              <a:buFontTx/>
              <a:buNone/>
            </a:pPr>
            <a:r>
              <a:rPr lang="nl-NL" sz="2400"/>
              <a:t>mol</a:t>
            </a:r>
          </a:p>
          <a:p>
            <a:pPr eaLnBrk="1" hangingPunct="1">
              <a:buFontTx/>
              <a:buNone/>
            </a:pPr>
            <a:r>
              <a:rPr lang="nl-NL" sz="2400"/>
              <a:t>sok</a:t>
            </a:r>
          </a:p>
          <a:p>
            <a:pPr eaLnBrk="1" hangingPunct="1">
              <a:buFontTx/>
              <a:buNone/>
            </a:pPr>
            <a:r>
              <a:rPr lang="nl-NL" sz="2400"/>
              <a:t>mos</a:t>
            </a:r>
          </a:p>
          <a:p>
            <a:pPr eaLnBrk="1" hangingPunct="1">
              <a:buFontTx/>
              <a:buNone/>
            </a:pPr>
            <a:r>
              <a:rPr lang="nl-NL" sz="2400"/>
              <a:t>som</a:t>
            </a:r>
          </a:p>
          <a:p>
            <a:pPr eaLnBrk="1" hangingPunct="1">
              <a:buFontTx/>
              <a:buNone/>
            </a:pPr>
            <a:endParaRPr lang="nl-NL" sz="24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boos</a:t>
            </a:r>
          </a:p>
          <a:p>
            <a:pPr eaLnBrk="1" hangingPunct="1">
              <a:buFontTx/>
              <a:buNone/>
            </a:pPr>
            <a:r>
              <a:rPr lang="nl-NL" sz="2400"/>
              <a:t>rook</a:t>
            </a:r>
          </a:p>
          <a:p>
            <a:pPr eaLnBrk="1" hangingPunct="1">
              <a:buFontTx/>
              <a:buNone/>
            </a:pPr>
            <a:r>
              <a:rPr lang="nl-NL" sz="2400"/>
              <a:t>zoon</a:t>
            </a:r>
          </a:p>
          <a:p>
            <a:pPr eaLnBrk="1" hangingPunct="1">
              <a:buFontTx/>
              <a:buNone/>
            </a:pPr>
            <a:r>
              <a:rPr lang="nl-NL" sz="2400"/>
              <a:t>poos</a:t>
            </a:r>
          </a:p>
          <a:p>
            <a:pPr eaLnBrk="1" hangingPunct="1">
              <a:buFontTx/>
              <a:buNone/>
            </a:pPr>
            <a:r>
              <a:rPr lang="nl-NL" sz="2400"/>
              <a:t>toos</a:t>
            </a:r>
          </a:p>
          <a:p>
            <a:pPr eaLnBrk="1" hangingPunct="1">
              <a:buFontTx/>
              <a:buNone/>
            </a:pPr>
            <a:r>
              <a:rPr lang="nl-NL" sz="2400"/>
              <a:t>loop</a:t>
            </a:r>
          </a:p>
          <a:p>
            <a:pPr eaLnBrk="1" hangingPunct="1">
              <a:buFontTx/>
              <a:buNone/>
            </a:pPr>
            <a:r>
              <a:rPr lang="nl-NL" sz="2400"/>
              <a:t>koos</a:t>
            </a:r>
          </a:p>
          <a:p>
            <a:pPr eaLnBrk="1" hangingPunct="1">
              <a:buFontTx/>
              <a:buNone/>
            </a:pPr>
            <a:r>
              <a:rPr lang="nl-NL" sz="2400"/>
              <a:t>voor</a:t>
            </a:r>
          </a:p>
          <a:p>
            <a:pPr eaLnBrk="1" hangingPunct="1">
              <a:buFontTx/>
              <a:buNone/>
            </a:pPr>
            <a:r>
              <a:rPr lang="nl-NL" sz="2400"/>
              <a:t>boot</a:t>
            </a:r>
          </a:p>
          <a:p>
            <a:pPr eaLnBrk="1" hangingPunct="1">
              <a:buFontTx/>
              <a:buNone/>
            </a:pPr>
            <a:r>
              <a:rPr lang="nl-NL" sz="2400"/>
              <a:t>woon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2800" dirty="0" err="1"/>
              <a:t>Persoonsaanduidende</a:t>
            </a:r>
            <a:r>
              <a:rPr lang="nl-NL" sz="2800" dirty="0"/>
              <a:t> woorden/verkleinwoorden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Mix en ruil: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lopen rond met een kaartje met daarop een zin.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Ze geven een high five en lezen hun zin hardop. De ander maakt de zin met verkleinwoorden.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Daarna het kaartje ruilen met elkaar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Bijv. “de hond is bang voor de poes”</a:t>
            </a:r>
          </a:p>
          <a:p>
            <a:pPr marL="0" indent="0">
              <a:buNone/>
            </a:pPr>
            <a:r>
              <a:rPr lang="nl-NL" dirty="0"/>
              <a:t>           “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hondje is bang voor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poesje”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Werkblad maken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22745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9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heen en weer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5" descr="ij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8120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tong uitsteken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5" descr="tong uitstek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53165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hard vallen</a:t>
            </a:r>
          </a:p>
        </p:txBody>
      </p:sp>
      <p:pic>
        <p:nvPicPr>
          <p:cNvPr id="12291" name="Picture 4" descr="schaats3763-6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333375"/>
            <a:ext cx="6913562" cy="5173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5" name="Tijdelijke aanduiding voor inhoud 8" descr="92796163_d55a0e766c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6713" y="476250"/>
            <a:ext cx="2957512" cy="4465638"/>
          </a:xfrm>
        </p:spPr>
      </p:pic>
      <p:pic>
        <p:nvPicPr>
          <p:cNvPr id="13316" name="Afbeelding 9" descr="e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3305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e</a:t>
            </a:r>
            <a:r>
              <a:rPr lang="nl-NL" sz="2800" kern="0" dirty="0" err="1">
                <a:latin typeface="+mn-lt"/>
                <a:cs typeface="+mn-cs"/>
              </a:rPr>
              <a:t>erst</a:t>
            </a:r>
            <a:r>
              <a:rPr lang="nl-NL" sz="2800" kern="0" dirty="0">
                <a:latin typeface="+mn-lt"/>
                <a:cs typeface="+mn-cs"/>
              </a:rPr>
              <a:t> - daarna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39" name="Tijdelijke aanduiding voor inhoud 3" descr="super08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476250"/>
            <a:ext cx="5480050" cy="52324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7313" y="59499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vervelend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3" name="Tijdelijke aanduiding voor inhoud 3" descr="nu%20euro_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3581400" cy="2832100"/>
          </a:xfrm>
        </p:spPr>
      </p:pic>
      <p:pic>
        <p:nvPicPr>
          <p:cNvPr id="15364" name="Afbeelding 4" descr="prijskaartj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713" y="1484313"/>
            <a:ext cx="45608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27313" y="59499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nu - straks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thee drinken</a:t>
            </a:r>
          </a:p>
          <a:p>
            <a:r>
              <a:rPr lang="nl-NL" dirty="0"/>
              <a:t>de afspraak</a:t>
            </a:r>
          </a:p>
          <a:p>
            <a:r>
              <a:rPr lang="nl-NL" dirty="0"/>
              <a:t>gezellig</a:t>
            </a:r>
          </a:p>
          <a:p>
            <a:r>
              <a:rPr lang="nl-NL" dirty="0"/>
              <a:t>thee zetten</a:t>
            </a:r>
          </a:p>
          <a:p>
            <a:r>
              <a:rPr lang="nl-NL" dirty="0"/>
              <a:t>de beker</a:t>
            </a:r>
          </a:p>
          <a:p>
            <a:r>
              <a:rPr lang="nl-NL" dirty="0"/>
              <a:t>met - zonder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274620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we kijken nu naar een PowerPoint?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wat gaan we straks doen?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en daarna?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1" name="Tijdelijke aanduiding voor inhoud 3" descr="schaats3755-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476250"/>
            <a:ext cx="6391275" cy="482441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7313" y="59499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opnieuw (proberen)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schaats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schaats			de schaatsen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66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sz="3200" dirty="0"/>
              <a:t>Lidwoorden </a:t>
            </a:r>
            <a:r>
              <a:rPr lang="nl-NL" sz="3200" dirty="0" err="1"/>
              <a:t>enkelv</a:t>
            </a:r>
            <a:r>
              <a:rPr lang="nl-NL" sz="3200" dirty="0"/>
              <a:t>/mv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4735" y="1340768"/>
            <a:ext cx="8229600" cy="4525963"/>
          </a:xfrm>
        </p:spPr>
        <p:txBody>
          <a:bodyPr/>
          <a:lstStyle/>
          <a:p>
            <a:r>
              <a:rPr lang="nl-NL" sz="2800" u="sng" dirty="0"/>
              <a:t>Wat gaan we doen? Mix en ruil</a:t>
            </a:r>
          </a:p>
          <a:p>
            <a:r>
              <a:rPr lang="nl-NL" sz="2800" dirty="0"/>
              <a:t>Iedere leerling krijgt een kaartje van de cursus</a:t>
            </a:r>
          </a:p>
          <a:p>
            <a:r>
              <a:rPr lang="nl-NL" sz="2800" dirty="0"/>
              <a:t>De kinderen lopen rond, geven een high five en zeggen het woord van hun kaartje</a:t>
            </a:r>
          </a:p>
          <a:p>
            <a:r>
              <a:rPr lang="nl-NL" sz="2800" dirty="0"/>
              <a:t>De andere leerling maakt een zin met het woord</a:t>
            </a:r>
          </a:p>
          <a:p>
            <a:r>
              <a:rPr lang="nl-NL" sz="2800" dirty="0"/>
              <a:t>Rollen omdraaien</a:t>
            </a:r>
          </a:p>
          <a:p>
            <a:r>
              <a:rPr lang="nl-NL" sz="2800" dirty="0"/>
              <a:t>Als alle twee de woorden zijn geweest en de zinnen gemaakt, wisselen de leerlingen van kaartje en lopen naar de volgende leerling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48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Tweetalcoach: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schrijven allemaal een zin over het verhaal op de gekleurde stroken papier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ene leerling legt de zin neer, de ander coacht en daarna wisselen</a:t>
            </a:r>
          </a:p>
        </p:txBody>
      </p:sp>
    </p:spTree>
    <p:extLst>
      <p:ext uri="{BB962C8B-B14F-4D97-AF65-F5344CB8AC3E}">
        <p14:creationId xmlns:p14="http://schemas.microsoft.com/office/powerpoint/2010/main" val="391012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76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4923" y="2001095"/>
            <a:ext cx="3250704" cy="4525963"/>
          </a:xfrm>
        </p:spPr>
        <p:txBody>
          <a:bodyPr/>
          <a:lstStyle/>
          <a:p>
            <a:r>
              <a:rPr lang="nl-NL" dirty="0"/>
              <a:t>schaatsen</a:t>
            </a:r>
          </a:p>
          <a:p>
            <a:r>
              <a:rPr lang="nl-NL" dirty="0"/>
              <a:t>hard vallen</a:t>
            </a:r>
          </a:p>
          <a:p>
            <a:r>
              <a:rPr lang="nl-NL" dirty="0"/>
              <a:t>koud</a:t>
            </a:r>
          </a:p>
          <a:p>
            <a:r>
              <a:rPr lang="nl-NL" dirty="0"/>
              <a:t>tong uitsteken</a:t>
            </a:r>
          </a:p>
        </p:txBody>
      </p:sp>
      <p:pic>
        <p:nvPicPr>
          <p:cNvPr id="4" name="Picture 5" descr="ij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99" y="1988840"/>
            <a:ext cx="5379424" cy="34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5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5734050"/>
            <a:ext cx="7128792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/>
              <a:t>Woord van de dag:       schaatsen</a:t>
            </a:r>
          </a:p>
        </p:txBody>
      </p:sp>
      <p:pic>
        <p:nvPicPr>
          <p:cNvPr id="4099" name="Picture 4" descr="schaatsen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333375"/>
            <a:ext cx="4700587" cy="4494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5734050"/>
            <a:ext cx="6156722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 dirty="0"/>
              <a:t>Woord van de dag: de kleding</a:t>
            </a:r>
          </a:p>
        </p:txBody>
      </p:sp>
      <p:pic>
        <p:nvPicPr>
          <p:cNvPr id="21507" name="Picture 4" descr="kleding 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60350"/>
            <a:ext cx="4933950" cy="473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095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bos</a:t>
            </a:r>
          </a:p>
          <a:p>
            <a:pPr eaLnBrk="1" hangingPunct="1">
              <a:buFontTx/>
              <a:buNone/>
            </a:pPr>
            <a:r>
              <a:rPr lang="nl-NL" sz="2400" dirty="0"/>
              <a:t>rok</a:t>
            </a:r>
          </a:p>
          <a:p>
            <a:pPr eaLnBrk="1" hangingPunct="1">
              <a:buFontTx/>
              <a:buNone/>
            </a:pPr>
            <a:r>
              <a:rPr lang="nl-NL" sz="2400" dirty="0"/>
              <a:t>zon</a:t>
            </a:r>
          </a:p>
          <a:p>
            <a:pPr eaLnBrk="1" hangingPunct="1">
              <a:buFontTx/>
              <a:buNone/>
            </a:pPr>
            <a:r>
              <a:rPr lang="nl-NL" sz="2400" dirty="0"/>
              <a:t>gok</a:t>
            </a:r>
          </a:p>
          <a:p>
            <a:pPr eaLnBrk="1" hangingPunct="1">
              <a:buFontTx/>
              <a:buNone/>
            </a:pPr>
            <a:r>
              <a:rPr lang="nl-NL" sz="2400" dirty="0"/>
              <a:t>rot</a:t>
            </a:r>
          </a:p>
          <a:p>
            <a:pPr eaLnBrk="1" hangingPunct="1">
              <a:buFontTx/>
              <a:buNone/>
            </a:pPr>
            <a:r>
              <a:rPr lang="nl-NL" sz="2400" dirty="0"/>
              <a:t>ton</a:t>
            </a:r>
          </a:p>
          <a:p>
            <a:pPr eaLnBrk="1" hangingPunct="1">
              <a:buFontTx/>
              <a:buNone/>
            </a:pPr>
            <a:r>
              <a:rPr lang="nl-NL" sz="2400" dirty="0"/>
              <a:t>hok</a:t>
            </a:r>
          </a:p>
          <a:p>
            <a:pPr eaLnBrk="1" hangingPunct="1">
              <a:buFontTx/>
              <a:buNone/>
            </a:pPr>
            <a:r>
              <a:rPr lang="nl-NL" sz="2400" dirty="0"/>
              <a:t>mol</a:t>
            </a:r>
          </a:p>
          <a:p>
            <a:pPr eaLnBrk="1" hangingPunct="1">
              <a:buFontTx/>
              <a:buNone/>
            </a:pPr>
            <a:r>
              <a:rPr lang="nl-NL" sz="2400" dirty="0"/>
              <a:t>sok</a:t>
            </a:r>
          </a:p>
          <a:p>
            <a:pPr eaLnBrk="1" hangingPunct="1">
              <a:buFontTx/>
              <a:buNone/>
            </a:pPr>
            <a:r>
              <a:rPr lang="nl-NL" sz="2400" dirty="0"/>
              <a:t>mos</a:t>
            </a:r>
          </a:p>
          <a:p>
            <a:pPr eaLnBrk="1" hangingPunct="1">
              <a:buFontTx/>
              <a:buNone/>
            </a:pPr>
            <a:r>
              <a:rPr lang="nl-NL" sz="2400" dirty="0"/>
              <a:t>som</a:t>
            </a:r>
          </a:p>
          <a:p>
            <a:pPr eaLnBrk="1" hangingPunct="1">
              <a:buFontTx/>
              <a:buNone/>
            </a:pPr>
            <a:endParaRPr lang="nl-NL" sz="24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203848" y="1600200"/>
            <a:ext cx="1522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sz="2400" kern="0" dirty="0"/>
              <a:t>boos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roos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rook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zoon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poos</a:t>
            </a:r>
          </a:p>
          <a:p>
            <a:pPr eaLnBrk="1" hangingPunct="1">
              <a:buFontTx/>
              <a:buNone/>
            </a:pPr>
            <a:r>
              <a:rPr lang="nl-NL" sz="2400" kern="0" dirty="0" err="1"/>
              <a:t>toos</a:t>
            </a:r>
            <a:endParaRPr lang="nl-NL" sz="2400" kern="0" dirty="0"/>
          </a:p>
          <a:p>
            <a:pPr eaLnBrk="1" hangingPunct="1">
              <a:buFontTx/>
              <a:buNone/>
            </a:pPr>
            <a:r>
              <a:rPr lang="nl-NL" sz="2400" kern="0" dirty="0"/>
              <a:t>loop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koos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boot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woon</a:t>
            </a:r>
          </a:p>
          <a:p>
            <a:pPr eaLnBrk="1" hangingPunct="1">
              <a:buFontTx/>
              <a:buNone/>
            </a:pPr>
            <a:r>
              <a:rPr lang="nl-NL" sz="2400" kern="0" dirty="0"/>
              <a:t>doos</a:t>
            </a:r>
          </a:p>
        </p:txBody>
      </p:sp>
    </p:spTree>
    <p:extLst>
      <p:ext uri="{BB962C8B-B14F-4D97-AF65-F5344CB8AC3E}">
        <p14:creationId xmlns:p14="http://schemas.microsoft.com/office/powerpoint/2010/main" val="756314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</p:spTree>
    <p:extLst>
      <p:ext uri="{BB962C8B-B14F-4D97-AF65-F5344CB8AC3E}">
        <p14:creationId xmlns:p14="http://schemas.microsoft.com/office/powerpoint/2010/main" val="420254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lange broek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2532" name="Picture 4" descr="br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0"/>
            <a:ext cx="45339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maillot</a:t>
            </a:r>
          </a:p>
        </p:txBody>
      </p:sp>
      <p:pic>
        <p:nvPicPr>
          <p:cNvPr id="23555" name="Picture 4" descr="MAILLIO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0"/>
            <a:ext cx="3605212" cy="5170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968875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schoenen met hoge hakken</a:t>
            </a:r>
          </a:p>
        </p:txBody>
      </p:sp>
      <p:pic>
        <p:nvPicPr>
          <p:cNvPr id="24579" name="Picture 4" descr="Hoge%20hakken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0"/>
            <a:ext cx="3783013" cy="502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sz="2800"/>
              <a:t>een onderhemd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sz="2800"/>
              <a:t>een onderbroek</a:t>
            </a:r>
          </a:p>
        </p:txBody>
      </p:sp>
      <p:pic>
        <p:nvPicPr>
          <p:cNvPr id="25603" name="Picture 4" descr="ondergoed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0"/>
            <a:ext cx="7092950" cy="5319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zomerjas</a:t>
            </a:r>
          </a:p>
        </p:txBody>
      </p:sp>
      <p:pic>
        <p:nvPicPr>
          <p:cNvPr id="26627" name="Picture 4" descr="2009_0218001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476250"/>
            <a:ext cx="5221287" cy="4595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winterjas</a:t>
            </a:r>
          </a:p>
        </p:txBody>
      </p:sp>
      <p:pic>
        <p:nvPicPr>
          <p:cNvPr id="27651" name="Picture 4" descr="15592a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88913"/>
            <a:ext cx="5143500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8675" name="Tijdelijke aanduiding voor inhoud 3" descr="want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4870450" cy="48688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een paar wanten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095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bos</a:t>
            </a:r>
          </a:p>
          <a:p>
            <a:pPr eaLnBrk="1" hangingPunct="1">
              <a:buFontTx/>
              <a:buNone/>
            </a:pPr>
            <a:r>
              <a:rPr lang="nl-NL" sz="2400"/>
              <a:t>rok</a:t>
            </a:r>
          </a:p>
          <a:p>
            <a:pPr eaLnBrk="1" hangingPunct="1">
              <a:buFontTx/>
              <a:buNone/>
            </a:pPr>
            <a:r>
              <a:rPr lang="nl-NL" sz="2400"/>
              <a:t>zon</a:t>
            </a:r>
          </a:p>
          <a:p>
            <a:pPr eaLnBrk="1" hangingPunct="1">
              <a:buFontTx/>
              <a:buNone/>
            </a:pPr>
            <a:r>
              <a:rPr lang="nl-NL" sz="2400"/>
              <a:t>gok</a:t>
            </a:r>
          </a:p>
          <a:p>
            <a:pPr eaLnBrk="1" hangingPunct="1">
              <a:buFontTx/>
              <a:buNone/>
            </a:pPr>
            <a:r>
              <a:rPr lang="nl-NL" sz="2400"/>
              <a:t>rot</a:t>
            </a:r>
          </a:p>
          <a:p>
            <a:pPr eaLnBrk="1" hangingPunct="1">
              <a:buFontTx/>
              <a:buNone/>
            </a:pPr>
            <a:r>
              <a:rPr lang="nl-NL" sz="2400"/>
              <a:t>ton</a:t>
            </a:r>
          </a:p>
          <a:p>
            <a:pPr eaLnBrk="1" hangingPunct="1">
              <a:buFontTx/>
              <a:buNone/>
            </a:pPr>
            <a:r>
              <a:rPr lang="nl-NL" sz="2400"/>
              <a:t>hok</a:t>
            </a:r>
          </a:p>
          <a:p>
            <a:pPr eaLnBrk="1" hangingPunct="1">
              <a:buFontTx/>
              <a:buNone/>
            </a:pPr>
            <a:r>
              <a:rPr lang="nl-NL" sz="2400"/>
              <a:t>mol</a:t>
            </a:r>
          </a:p>
          <a:p>
            <a:pPr eaLnBrk="1" hangingPunct="1">
              <a:buFontTx/>
              <a:buNone/>
            </a:pPr>
            <a:r>
              <a:rPr lang="nl-NL" sz="2400"/>
              <a:t>sok</a:t>
            </a:r>
          </a:p>
          <a:p>
            <a:pPr eaLnBrk="1" hangingPunct="1">
              <a:buFontTx/>
              <a:buNone/>
            </a:pPr>
            <a:r>
              <a:rPr lang="nl-NL" sz="2400"/>
              <a:t>mos</a:t>
            </a:r>
          </a:p>
          <a:p>
            <a:pPr eaLnBrk="1" hangingPunct="1">
              <a:buFontTx/>
              <a:buNone/>
            </a:pPr>
            <a:r>
              <a:rPr lang="nl-NL" sz="2400"/>
              <a:t>som</a:t>
            </a:r>
          </a:p>
          <a:p>
            <a:pPr eaLnBrk="1" hangingPunct="1">
              <a:buFontTx/>
              <a:buNone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65039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sjaal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9700" name="Picture 7" descr="sjaa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4721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muts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24" name="Picture 6" descr="mut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168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zwembroek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1748" name="Picture 4" descr="zwembroek,_56-62-33228410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85775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het zomervest</a:t>
            </a:r>
          </a:p>
        </p:txBody>
      </p:sp>
      <p:pic>
        <p:nvPicPr>
          <p:cNvPr id="32771" name="Picture 4" descr="han6800ro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4892675" cy="5386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het wintervest</a:t>
            </a:r>
          </a:p>
        </p:txBody>
      </p:sp>
      <p:pic>
        <p:nvPicPr>
          <p:cNvPr id="33795" name="Picture 4" descr="469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5653088" cy="5219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een dikke trui</a:t>
            </a:r>
          </a:p>
        </p:txBody>
      </p:sp>
      <p:pic>
        <p:nvPicPr>
          <p:cNvPr id="34819" name="Picture 4" descr="b36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0"/>
            <a:ext cx="4965700" cy="4951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t-shirt</a:t>
            </a:r>
          </a:p>
        </p:txBody>
      </p:sp>
      <p:pic>
        <p:nvPicPr>
          <p:cNvPr id="35843" name="Picture 4" descr="A-T-shir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0"/>
            <a:ext cx="4797425" cy="481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pet</a:t>
            </a:r>
          </a:p>
        </p:txBody>
      </p:sp>
      <p:pic>
        <p:nvPicPr>
          <p:cNvPr id="36867" name="Picture 4" descr="KC1476-04-baseball_pe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0"/>
            <a:ext cx="6126163" cy="481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pantoffels</a:t>
            </a:r>
          </a:p>
        </p:txBody>
      </p:sp>
      <p:pic>
        <p:nvPicPr>
          <p:cNvPr id="37891" name="Picture 4" descr="Bont_pantoffels_smal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0"/>
            <a:ext cx="5688013" cy="5297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5" name="Tijdelijke aanduiding voor inhoud 3" descr="hakama%20aando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333375"/>
            <a:ext cx="546735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a</a:t>
            </a:r>
            <a:r>
              <a:rPr lang="nl-NL" sz="2800" kern="0" dirty="0" err="1">
                <a:latin typeface="+mn-lt"/>
                <a:cs typeface="+mn-cs"/>
              </a:rPr>
              <a:t>antrekken</a:t>
            </a:r>
            <a:r>
              <a:rPr lang="nl-NL" sz="2800" kern="0" dirty="0">
                <a:latin typeface="+mn-lt"/>
                <a:cs typeface="+mn-cs"/>
              </a:rPr>
              <a:t> - aandoen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boos</a:t>
            </a:r>
          </a:p>
          <a:p>
            <a:pPr eaLnBrk="1" hangingPunct="1">
              <a:buFontTx/>
              <a:buNone/>
            </a:pPr>
            <a:r>
              <a:rPr lang="nl-NL" sz="2400"/>
              <a:t>rook</a:t>
            </a:r>
          </a:p>
          <a:p>
            <a:pPr eaLnBrk="1" hangingPunct="1">
              <a:buFontTx/>
              <a:buNone/>
            </a:pPr>
            <a:r>
              <a:rPr lang="nl-NL" sz="2400"/>
              <a:t>zoon</a:t>
            </a:r>
          </a:p>
          <a:p>
            <a:pPr eaLnBrk="1" hangingPunct="1">
              <a:buFontTx/>
              <a:buNone/>
            </a:pPr>
            <a:r>
              <a:rPr lang="nl-NL" sz="2400"/>
              <a:t>poos</a:t>
            </a:r>
          </a:p>
          <a:p>
            <a:pPr eaLnBrk="1" hangingPunct="1">
              <a:buFontTx/>
              <a:buNone/>
            </a:pPr>
            <a:r>
              <a:rPr lang="nl-NL" sz="2400"/>
              <a:t>toos</a:t>
            </a:r>
          </a:p>
          <a:p>
            <a:pPr eaLnBrk="1" hangingPunct="1">
              <a:buFontTx/>
              <a:buNone/>
            </a:pPr>
            <a:r>
              <a:rPr lang="nl-NL" sz="2400"/>
              <a:t>loop</a:t>
            </a:r>
          </a:p>
          <a:p>
            <a:pPr eaLnBrk="1" hangingPunct="1">
              <a:buFontTx/>
              <a:buNone/>
            </a:pPr>
            <a:r>
              <a:rPr lang="nl-NL" sz="2400"/>
              <a:t>koos</a:t>
            </a:r>
          </a:p>
          <a:p>
            <a:pPr eaLnBrk="1" hangingPunct="1">
              <a:buFontTx/>
              <a:buNone/>
            </a:pPr>
            <a:r>
              <a:rPr lang="nl-NL" sz="2400"/>
              <a:t>voor</a:t>
            </a:r>
          </a:p>
          <a:p>
            <a:pPr eaLnBrk="1" hangingPunct="1">
              <a:buFontTx/>
              <a:buNone/>
            </a:pPr>
            <a:r>
              <a:rPr lang="nl-NL" sz="2400"/>
              <a:t>boot</a:t>
            </a:r>
          </a:p>
          <a:p>
            <a:pPr eaLnBrk="1" hangingPunct="1">
              <a:buFontTx/>
              <a:buNone/>
            </a:pPr>
            <a:r>
              <a:rPr lang="nl-NL" sz="2400"/>
              <a:t>woon</a:t>
            </a:r>
          </a:p>
        </p:txBody>
      </p:sp>
    </p:spTree>
    <p:extLst>
      <p:ext uri="{BB962C8B-B14F-4D97-AF65-F5344CB8AC3E}">
        <p14:creationId xmlns:p14="http://schemas.microsoft.com/office/powerpoint/2010/main" val="802495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39" name="Tijdelijke aanduiding voor inhoud 3" descr="johnshirt_jpg_592232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60350"/>
            <a:ext cx="7099300" cy="49688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1413" y="5661025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ui</a:t>
            </a:r>
            <a:r>
              <a:rPr lang="nl-NL" sz="2800" kern="0" dirty="0" err="1">
                <a:latin typeface="+mn-lt"/>
                <a:cs typeface="+mn-cs"/>
              </a:rPr>
              <a:t>ttrekken</a:t>
            </a:r>
            <a:r>
              <a:rPr lang="nl-NL" sz="2800" kern="0" dirty="0">
                <a:latin typeface="+mn-lt"/>
                <a:cs typeface="+mn-cs"/>
              </a:rPr>
              <a:t> - uitdoen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zomer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zomer2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09575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7" name="Tijdelijke aanduiding voor inhoud 3" descr="river-tay-wint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60350"/>
            <a:ext cx="6034087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broek</a:t>
            </a:r>
          </a:p>
          <a:p>
            <a:pPr>
              <a:buFontTx/>
              <a:buNone/>
            </a:pPr>
            <a:r>
              <a:rPr lang="nl-NL"/>
              <a:t>de hemd</a:t>
            </a:r>
          </a:p>
          <a:p>
            <a:pPr>
              <a:buFontTx/>
              <a:buNone/>
            </a:pPr>
            <a:r>
              <a:rPr lang="nl-NL"/>
              <a:t>de jas</a:t>
            </a:r>
          </a:p>
          <a:p>
            <a:pPr>
              <a:buFontTx/>
              <a:buNone/>
            </a:pPr>
            <a:r>
              <a:rPr lang="nl-NL"/>
              <a:t>de want</a:t>
            </a:r>
          </a:p>
          <a:p>
            <a:pPr>
              <a:buFontTx/>
              <a:buNone/>
            </a:pPr>
            <a:r>
              <a:rPr lang="nl-NL"/>
              <a:t>de muts</a:t>
            </a:r>
          </a:p>
          <a:p>
            <a:pPr>
              <a:buFontTx/>
              <a:buNone/>
            </a:pPr>
            <a:r>
              <a:rPr lang="nl-NL"/>
              <a:t>het vest</a:t>
            </a:r>
          </a:p>
          <a:p>
            <a:pPr>
              <a:buFontTx/>
              <a:buNone/>
            </a:pPr>
            <a:r>
              <a:rPr lang="nl-NL"/>
              <a:t>de trui</a:t>
            </a:r>
          </a:p>
          <a:p>
            <a:pPr>
              <a:buFontTx/>
              <a:buNone/>
            </a:pPr>
            <a:r>
              <a:rPr lang="nl-NL"/>
              <a:t>de pantoffel</a:t>
            </a:r>
          </a:p>
          <a:p>
            <a:pPr>
              <a:buFontTx/>
              <a:buNone/>
            </a:pPr>
            <a:r>
              <a:rPr lang="nl-NL"/>
              <a:t>de pet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broek				de broeken</a:t>
            </a:r>
          </a:p>
          <a:p>
            <a:pPr>
              <a:buFontTx/>
              <a:buNone/>
            </a:pPr>
            <a:r>
              <a:rPr lang="nl-NL"/>
              <a:t>de hemd				de hemden</a:t>
            </a:r>
          </a:p>
          <a:p>
            <a:pPr>
              <a:buFontTx/>
              <a:buNone/>
            </a:pPr>
            <a:r>
              <a:rPr lang="nl-NL"/>
              <a:t>de jas				de jassen</a:t>
            </a:r>
          </a:p>
          <a:p>
            <a:pPr>
              <a:buFontTx/>
              <a:buNone/>
            </a:pPr>
            <a:r>
              <a:rPr lang="nl-NL"/>
              <a:t>de want				de wanten</a:t>
            </a:r>
          </a:p>
          <a:p>
            <a:pPr>
              <a:buFontTx/>
              <a:buNone/>
            </a:pPr>
            <a:r>
              <a:rPr lang="nl-NL"/>
              <a:t>de muts				de mutsen</a:t>
            </a:r>
          </a:p>
          <a:p>
            <a:pPr>
              <a:buFontTx/>
              <a:buNone/>
            </a:pPr>
            <a:r>
              <a:rPr lang="nl-NL"/>
              <a:t>het vest				de vesten</a:t>
            </a:r>
          </a:p>
          <a:p>
            <a:pPr>
              <a:buFontTx/>
              <a:buNone/>
            </a:pPr>
            <a:r>
              <a:rPr lang="nl-NL"/>
              <a:t>de trui				de truien</a:t>
            </a:r>
          </a:p>
          <a:p>
            <a:pPr>
              <a:buFontTx/>
              <a:buNone/>
            </a:pPr>
            <a:r>
              <a:rPr lang="nl-NL"/>
              <a:t>de pet				de petten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pantoffel			</a:t>
            </a:r>
          </a:p>
          <a:p>
            <a:pPr>
              <a:buFontTx/>
              <a:buNone/>
            </a:pPr>
            <a:r>
              <a:rPr lang="nl-NL"/>
              <a:t>de maillot			</a:t>
            </a:r>
          </a:p>
          <a:p>
            <a:pPr>
              <a:buFontTx/>
              <a:buNone/>
            </a:pPr>
            <a:r>
              <a:rPr lang="nl-NL"/>
              <a:t>de sjaal				</a:t>
            </a:r>
          </a:p>
          <a:p>
            <a:pPr>
              <a:buFontTx/>
              <a:buNone/>
            </a:pPr>
            <a:r>
              <a:rPr lang="nl-NL"/>
              <a:t>de t-shirt			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pantoffel			de pantoffels</a:t>
            </a:r>
          </a:p>
          <a:p>
            <a:pPr>
              <a:buFontTx/>
              <a:buNone/>
            </a:pPr>
            <a:r>
              <a:rPr lang="nl-NL"/>
              <a:t>de maillot				de maillots</a:t>
            </a:r>
          </a:p>
          <a:p>
            <a:pPr>
              <a:buFontTx/>
              <a:buNone/>
            </a:pPr>
            <a:r>
              <a:rPr lang="nl-NL"/>
              <a:t>de sjaal				de sjaals</a:t>
            </a:r>
          </a:p>
          <a:p>
            <a:pPr>
              <a:buFontTx/>
              <a:buNone/>
            </a:pPr>
            <a:r>
              <a:rPr lang="nl-NL"/>
              <a:t>de t-shirt				de t-shirts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nl-NL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</a:t>
            </a:r>
            <a:r>
              <a:rPr lang="nl-NL" u="sng" dirty="0" err="1"/>
              <a:t>doen?Binnenkring-buitenkring</a:t>
            </a:r>
            <a:r>
              <a:rPr lang="nl-NL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dirty="0" err="1"/>
              <a:t>binnenkring</a:t>
            </a:r>
            <a:r>
              <a:rPr lang="nl-NL" dirty="0"/>
              <a:t> zegt een kledingstuk met de/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buitenkring maakt er een verkleinwoord van met het juiste lidwoord ervoor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dirty="0" err="1"/>
              <a:t>binnenkring</a:t>
            </a:r>
            <a:r>
              <a:rPr lang="nl-NL" dirty="0"/>
              <a:t> coacht en draait 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Werkblad: schrijf zoveel mogelijk verkleinwoorden in de vakjes</a:t>
            </a:r>
          </a:p>
        </p:txBody>
      </p:sp>
    </p:spTree>
    <p:extLst>
      <p:ext uri="{BB962C8B-B14F-4D97-AF65-F5344CB8AC3E}">
        <p14:creationId xmlns:p14="http://schemas.microsoft.com/office/powerpoint/2010/main" val="2986683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960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O/OO klank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Stijgen/dalen:</a:t>
            </a:r>
          </a:p>
          <a:p>
            <a:r>
              <a:rPr lang="nl-NL" dirty="0"/>
              <a:t>Leerkracht zegt woord met korte of lange klank</a:t>
            </a:r>
          </a:p>
          <a:p>
            <a:r>
              <a:rPr lang="nl-NL" dirty="0"/>
              <a:t>Bij de korte klank blijf je zitten bij de lange klank ga je staan</a:t>
            </a:r>
          </a:p>
          <a:p>
            <a:r>
              <a:rPr lang="nl-NL" dirty="0"/>
              <a:t>Bijv. rok en rook</a:t>
            </a:r>
          </a:p>
        </p:txBody>
      </p:sp>
    </p:spTree>
    <p:extLst>
      <p:ext uri="{BB962C8B-B14F-4D97-AF65-F5344CB8AC3E}">
        <p14:creationId xmlns:p14="http://schemas.microsoft.com/office/powerpoint/2010/main" val="4122407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044373" cy="3235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kleding</a:t>
            </a:r>
          </a:p>
          <a:p>
            <a:r>
              <a:rPr lang="nl-NL" dirty="0"/>
              <a:t>de broek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hemd</a:t>
            </a:r>
          </a:p>
          <a:p>
            <a:r>
              <a:rPr lang="nl-NL" dirty="0"/>
              <a:t>de pantoffels</a:t>
            </a:r>
          </a:p>
          <a:p>
            <a:r>
              <a:rPr lang="nl-NL" dirty="0"/>
              <a:t>de hoge hakken</a:t>
            </a:r>
          </a:p>
          <a:p>
            <a:r>
              <a:rPr lang="nl-NL" dirty="0"/>
              <a:t>aantrekken - uittrekken</a:t>
            </a:r>
          </a:p>
        </p:txBody>
      </p:sp>
    </p:spTree>
    <p:extLst>
      <p:ext uri="{BB962C8B-B14F-4D97-AF65-F5344CB8AC3E}">
        <p14:creationId xmlns:p14="http://schemas.microsoft.com/office/powerpoint/2010/main" val="2713179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 jong en oud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7638"/>
            <a:ext cx="37020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82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1413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bretels</a:t>
            </a:r>
          </a:p>
        </p:txBody>
      </p:sp>
      <p:pic>
        <p:nvPicPr>
          <p:cNvPr id="48131" name="Picture 4" descr="bretels 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260350"/>
            <a:ext cx="2282825" cy="502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hoed</a:t>
            </a:r>
          </a:p>
        </p:txBody>
      </p:sp>
      <p:pic>
        <p:nvPicPr>
          <p:cNvPr id="49155" name="Picture 4" descr="hoed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88913"/>
            <a:ext cx="6056312" cy="4325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kleding</a:t>
            </a:r>
          </a:p>
        </p:txBody>
      </p:sp>
      <p:pic>
        <p:nvPicPr>
          <p:cNvPr id="50179" name="Picture 4" descr="kleding 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60350"/>
            <a:ext cx="4933950" cy="473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pet</a:t>
            </a:r>
          </a:p>
        </p:txBody>
      </p:sp>
      <p:pic>
        <p:nvPicPr>
          <p:cNvPr id="51203" name="Picture 4" descr="KC1476-04-baseball_pe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0"/>
            <a:ext cx="6126163" cy="481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pak</a:t>
            </a:r>
          </a:p>
        </p:txBody>
      </p:sp>
      <p:pic>
        <p:nvPicPr>
          <p:cNvPr id="52227" name="Picture 4" descr="bonprix-kostuum-2-dlg-n-maat-493757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5549900" cy="484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parasol</a:t>
            </a:r>
          </a:p>
        </p:txBody>
      </p:sp>
      <p:pic>
        <p:nvPicPr>
          <p:cNvPr id="53251" name="Picture 4" descr="parasol%20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60350"/>
            <a:ext cx="6753225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sport</a:t>
            </a:r>
          </a:p>
        </p:txBody>
      </p:sp>
      <p:pic>
        <p:nvPicPr>
          <p:cNvPr id="54275" name="Picture 4" descr="titelbild-spor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333375"/>
            <a:ext cx="6162675" cy="462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wandelstok</a:t>
            </a:r>
          </a:p>
        </p:txBody>
      </p:sp>
      <p:pic>
        <p:nvPicPr>
          <p:cNvPr id="55299" name="Picture 4" descr="260000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88913"/>
            <a:ext cx="3051175" cy="524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</p:spTree>
    <p:extLst>
      <p:ext uri="{BB962C8B-B14F-4D97-AF65-F5344CB8AC3E}">
        <p14:creationId xmlns:p14="http://schemas.microsoft.com/office/powerpoint/2010/main" val="5323315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ijsje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5" descr="ij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6416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(kleding) kopen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b_600_450_0_0__stories_projecten_bedrijven_kledingzaak_kledingzaak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851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1" name="Tijdelijke aanduiding voor inhoud 3" descr="jong-en-o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0"/>
            <a:ext cx="5846763" cy="51847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j</a:t>
            </a:r>
            <a:r>
              <a:rPr lang="nl-NL" sz="2800" kern="0" dirty="0" err="1">
                <a:latin typeface="+mn-lt"/>
                <a:cs typeface="+mn-cs"/>
              </a:rPr>
              <a:t>ong</a:t>
            </a:r>
            <a:r>
              <a:rPr lang="nl-NL" sz="2800" kern="0" dirty="0">
                <a:latin typeface="+mn-lt"/>
                <a:cs typeface="+mn-cs"/>
              </a:rPr>
              <a:t> - 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5" name="Tijdelijke aanduiding voor inhoud 3" descr="super08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33375"/>
            <a:ext cx="3141663" cy="2998788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vervelend  -   leuk</a:t>
            </a:r>
          </a:p>
        </p:txBody>
      </p:sp>
      <p:pic>
        <p:nvPicPr>
          <p:cNvPr id="59397" name="Afbeelding 5" descr="knutsel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8913"/>
            <a:ext cx="24479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  <a:br>
              <a:rPr lang="nl-NL"/>
            </a:br>
            <a:endParaRPr lang="nl-NL"/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hoed</a:t>
            </a:r>
          </a:p>
          <a:p>
            <a:pPr>
              <a:buFontTx/>
              <a:buNone/>
            </a:pPr>
            <a:r>
              <a:rPr lang="nl-NL"/>
              <a:t>de pet</a:t>
            </a:r>
          </a:p>
          <a:p>
            <a:pPr>
              <a:buFontTx/>
              <a:buNone/>
            </a:pPr>
            <a:r>
              <a:rPr lang="nl-NL"/>
              <a:t>het pak</a:t>
            </a:r>
          </a:p>
          <a:p>
            <a:pPr>
              <a:buFontTx/>
              <a:buNone/>
            </a:pPr>
            <a:r>
              <a:rPr lang="nl-NL"/>
              <a:t>de wandelstok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  <a:br>
              <a:rPr lang="nl-NL"/>
            </a:br>
            <a:endParaRPr lang="nl-NL"/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hoed			de hoeden</a:t>
            </a:r>
          </a:p>
          <a:p>
            <a:pPr>
              <a:buFontTx/>
              <a:buNone/>
            </a:pPr>
            <a:r>
              <a:rPr lang="nl-NL"/>
              <a:t>de pet			de petten</a:t>
            </a:r>
          </a:p>
          <a:p>
            <a:pPr>
              <a:buFontTx/>
              <a:buNone/>
            </a:pPr>
            <a:r>
              <a:rPr lang="nl-NL"/>
              <a:t>het pak			de pakken</a:t>
            </a:r>
          </a:p>
          <a:p>
            <a:pPr>
              <a:buFontTx/>
              <a:buNone/>
            </a:pPr>
            <a:r>
              <a:rPr lang="nl-NL"/>
              <a:t>de wandelstok		de wandelstokken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34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parasol</a:t>
            </a:r>
          </a:p>
          <a:p>
            <a:pPr>
              <a:buFontTx/>
              <a:buNone/>
            </a:pPr>
            <a:r>
              <a:rPr lang="nl-NL"/>
              <a:t>het ijsje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24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parasol			de parasols</a:t>
            </a:r>
          </a:p>
          <a:p>
            <a:pPr>
              <a:buFontTx/>
              <a:buNone/>
            </a:pPr>
            <a:r>
              <a:rPr lang="nl-NL"/>
              <a:t>het ijsje				de ijsjes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26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schaatsen</a:t>
            </a:r>
          </a:p>
        </p:txBody>
      </p:sp>
      <p:pic>
        <p:nvPicPr>
          <p:cNvPr id="2" name="Picture 4" descr="de swchaat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6883400" cy="5157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2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Tafelrondje:</a:t>
            </a:r>
          </a:p>
          <a:p>
            <a:r>
              <a:rPr lang="nl-NL" dirty="0"/>
              <a:t>De leerlingen maken zinnen over het verhaal van vandaag</a:t>
            </a:r>
          </a:p>
          <a:p>
            <a:r>
              <a:rPr lang="nl-NL" dirty="0"/>
              <a:t>Een leerling begint met het zinsdeel ‘</a:t>
            </a:r>
            <a:r>
              <a:rPr lang="nl-NL" dirty="0">
                <a:solidFill>
                  <a:srgbClr val="FFFF00"/>
                </a:solidFill>
              </a:rPr>
              <a:t>wie</a:t>
            </a:r>
            <a:r>
              <a:rPr lang="nl-NL" dirty="0"/>
              <a:t>’, de volgende leerling ‘</a:t>
            </a:r>
            <a:r>
              <a:rPr lang="nl-NL" dirty="0">
                <a:solidFill>
                  <a:srgbClr val="FF0000"/>
                </a:solidFill>
              </a:rPr>
              <a:t>doet</a:t>
            </a:r>
            <a:r>
              <a:rPr lang="nl-NL" dirty="0"/>
              <a:t>’ en volgende ‘</a:t>
            </a:r>
            <a:r>
              <a:rPr lang="nl-NL" dirty="0">
                <a:solidFill>
                  <a:srgbClr val="993300"/>
                </a:solidFill>
              </a:rPr>
              <a:t>wat</a:t>
            </a:r>
            <a:r>
              <a:rPr lang="nl-NL" dirty="0"/>
              <a:t>’ en tenslotte ‘</a:t>
            </a:r>
            <a:r>
              <a:rPr lang="nl-NL" dirty="0">
                <a:solidFill>
                  <a:srgbClr val="FF6600"/>
                </a:solidFill>
              </a:rPr>
              <a:t>waar</a:t>
            </a:r>
            <a:r>
              <a:rPr lang="nl-NL" dirty="0"/>
              <a:t>’</a:t>
            </a:r>
          </a:p>
          <a:p>
            <a:r>
              <a:rPr lang="nl-NL" dirty="0"/>
              <a:t>Bijv. Meneer Henk zit op de stoel in de   </a:t>
            </a:r>
          </a:p>
          <a:p>
            <a:pPr marL="0" indent="0">
              <a:buNone/>
            </a:pPr>
            <a:r>
              <a:rPr lang="nl-NL" dirty="0"/>
              <a:t>           klas</a:t>
            </a:r>
          </a:p>
        </p:txBody>
      </p:sp>
    </p:spTree>
    <p:extLst>
      <p:ext uri="{BB962C8B-B14F-4D97-AF65-F5344CB8AC3E}">
        <p14:creationId xmlns:p14="http://schemas.microsoft.com/office/powerpoint/2010/main" val="2719426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989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 en oud</a:t>
            </a:r>
          </a:p>
          <a:p>
            <a:r>
              <a:rPr lang="nl-NL" dirty="0"/>
              <a:t>de </a:t>
            </a:r>
            <a:r>
              <a:rPr lang="nl-NL" dirty="0" err="1"/>
              <a:t>bretels</a:t>
            </a:r>
            <a:endParaRPr lang="nl-NL" dirty="0"/>
          </a:p>
          <a:p>
            <a:r>
              <a:rPr lang="nl-NL" dirty="0"/>
              <a:t>de hoed</a:t>
            </a:r>
          </a:p>
          <a:p>
            <a:r>
              <a:rPr lang="nl-NL" dirty="0"/>
              <a:t>het pak</a:t>
            </a:r>
          </a:p>
          <a:p>
            <a:r>
              <a:rPr lang="nl-NL" dirty="0"/>
              <a:t>de wandelstok</a:t>
            </a:r>
          </a:p>
          <a:p>
            <a:r>
              <a:rPr lang="nl-NL" dirty="0"/>
              <a:t>leuk – vervelend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2808312" cy="27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45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opzetten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12" y="476672"/>
            <a:ext cx="3236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0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trommel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f-trom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9769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pet</a:t>
            </a:r>
          </a:p>
        </p:txBody>
      </p:sp>
      <p:pic>
        <p:nvPicPr>
          <p:cNvPr id="66563" name="Picture 4" descr="KC1476-04-baseball_pet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60350"/>
            <a:ext cx="5767387" cy="4533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spiegel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Kopie (2) van spiegel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332581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de helm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he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5626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masker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Masker%20CA10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880225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27313" y="5661025"/>
            <a:ext cx="52578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4800" b="1" dirty="0">
                <a:solidFill>
                  <a:srgbClr val="FF0000"/>
                </a:solidFill>
              </a:rPr>
              <a:t>het</a:t>
            </a:r>
            <a:r>
              <a:rPr lang="nl-NL" sz="4800" b="1" dirty="0"/>
              <a:t> WEEKEND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86800" cy="5516563"/>
          </a:xfrm>
        </p:spPr>
        <p:txBody>
          <a:bodyPr/>
          <a:lstStyle/>
          <a:p>
            <a:pPr eaLnBrk="1" hangingPunct="1"/>
            <a:r>
              <a:rPr lang="nl-NL" sz="2800" dirty="0">
                <a:solidFill>
                  <a:srgbClr val="FF3300"/>
                </a:solidFill>
              </a:rPr>
              <a:t>maandag</a:t>
            </a:r>
            <a:br>
              <a:rPr lang="nl-NL" sz="2800" dirty="0">
                <a:solidFill>
                  <a:srgbClr val="FF3300"/>
                </a:solidFill>
              </a:rPr>
            </a:br>
            <a:r>
              <a:rPr lang="nl-NL" sz="2800" dirty="0">
                <a:solidFill>
                  <a:srgbClr val="FF3300"/>
                </a:solidFill>
              </a:rPr>
              <a:t>dinsdag </a:t>
            </a:r>
            <a:br>
              <a:rPr lang="nl-NL" sz="2800" dirty="0">
                <a:solidFill>
                  <a:srgbClr val="FF3300"/>
                </a:solidFill>
              </a:rPr>
            </a:br>
            <a:r>
              <a:rPr lang="nl-NL" sz="2800" dirty="0">
                <a:solidFill>
                  <a:srgbClr val="FF3300"/>
                </a:solidFill>
              </a:rPr>
              <a:t>woensdag</a:t>
            </a:r>
            <a:br>
              <a:rPr lang="nl-NL" sz="2800" dirty="0">
                <a:solidFill>
                  <a:srgbClr val="FF3300"/>
                </a:solidFill>
              </a:rPr>
            </a:br>
            <a:r>
              <a:rPr lang="nl-NL" sz="2800" dirty="0">
                <a:solidFill>
                  <a:srgbClr val="FF3300"/>
                </a:solidFill>
              </a:rPr>
              <a:t>donderdag</a:t>
            </a:r>
            <a:br>
              <a:rPr lang="nl-NL" sz="2800" dirty="0">
                <a:solidFill>
                  <a:srgbClr val="FF3300"/>
                </a:solidFill>
              </a:rPr>
            </a:br>
            <a:r>
              <a:rPr lang="nl-NL" sz="2800" dirty="0">
                <a:solidFill>
                  <a:srgbClr val="FF3300"/>
                </a:solidFill>
              </a:rPr>
              <a:t>vrijdag</a:t>
            </a:r>
            <a:br>
              <a:rPr lang="nl-NL" sz="2800" dirty="0">
                <a:solidFill>
                  <a:srgbClr val="FF3300"/>
                </a:solidFill>
              </a:rPr>
            </a:br>
            <a:br>
              <a:rPr lang="nl-NL" dirty="0"/>
            </a:br>
            <a:r>
              <a:rPr lang="nl-NL" dirty="0">
                <a:solidFill>
                  <a:srgbClr val="FF3300"/>
                </a:solidFill>
              </a:rPr>
              <a:t>ZATERDAG</a:t>
            </a:r>
            <a:br>
              <a:rPr lang="nl-NL" dirty="0">
                <a:solidFill>
                  <a:srgbClr val="FF3300"/>
                </a:solidFill>
              </a:rPr>
            </a:br>
            <a:r>
              <a:rPr lang="nl-NL" dirty="0">
                <a:solidFill>
                  <a:srgbClr val="FF3300"/>
                </a:solidFill>
              </a:rPr>
              <a:t>ZONDAG</a:t>
            </a:r>
          </a:p>
        </p:txBody>
      </p:sp>
      <p:sp>
        <p:nvSpPr>
          <p:cNvPr id="2" name="Rechthoek 1"/>
          <p:cNvSpPr/>
          <p:nvPr/>
        </p:nvSpPr>
        <p:spPr>
          <a:xfrm>
            <a:off x="2627313" y="3284984"/>
            <a:ext cx="3888903" cy="18002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59" name="Tijdelijke aanduiding voor inhoud 3" descr="fietspomp]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88913"/>
            <a:ext cx="2232025" cy="4852987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fietspomp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3" name="Tijdelijke aanduiding voor inhoud 3" descr="fi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6788150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fiets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7" name="Tijdelijke aanduiding voor inhoud 3" descr="1542050_069104_ii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4870450" cy="48688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1413" y="5732463"/>
            <a:ext cx="57610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de hoepel – een paar hoepels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1" name="Tijdelijke aanduiding voor inhoud 3" descr="30_-voordelen-van-bril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7319962" cy="4535488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o</a:t>
            </a:r>
            <a:r>
              <a:rPr lang="nl-NL" sz="2800" kern="0" dirty="0" err="1">
                <a:latin typeface="+mn-lt"/>
                <a:cs typeface="+mn-cs"/>
              </a:rPr>
              <a:t>pzetten</a:t>
            </a:r>
            <a:r>
              <a:rPr lang="nl-NL" sz="3200" kern="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afzetten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722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39273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875" y="5734050"/>
            <a:ext cx="43561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/>
              <a:t>de tong uitsteken</a:t>
            </a:r>
          </a:p>
        </p:txBody>
      </p:sp>
      <p:pic>
        <p:nvPicPr>
          <p:cNvPr id="75779" name="Picture 3" descr="tibet_ton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476250"/>
            <a:ext cx="344487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fietsen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nl-kleurplaat-kleurplaten-foto-fietsen-op-mountainbike-p6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88913"/>
            <a:ext cx="37465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7" name="Tijdelijke aanduiding voor inhoud 3" descr="P6070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60350"/>
            <a:ext cx="6492875" cy="48688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6238" y="5734050"/>
            <a:ext cx="4356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2800" kern="0" dirty="0">
                <a:latin typeface="+mn-lt"/>
                <a:cs typeface="+mn-cs"/>
              </a:rPr>
              <a:t>(op)pompen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wij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w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380288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5734050"/>
            <a:ext cx="4356100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sz="2800"/>
              <a:t>hij en zij</a:t>
            </a:r>
          </a:p>
        </p:txBody>
      </p:sp>
      <p:pic>
        <p:nvPicPr>
          <p:cNvPr id="79875" name="Picture 4" descr="tekening_JongenMeisje_tcm126-8274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404813"/>
            <a:ext cx="6624638" cy="485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1050</Words>
  <Application>Microsoft Office PowerPoint</Application>
  <PresentationFormat>Diavoorstelling (4:3)</PresentationFormat>
  <Paragraphs>401</Paragraphs>
  <Slides>139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139</vt:i4>
      </vt:variant>
    </vt:vector>
  </HeadingPairs>
  <TitlesOfParts>
    <vt:vector size="142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Klankoefeningen /o/ - /oo/</vt:lpstr>
      <vt:lpstr>Klankoefeningen /o/ - /oo/</vt:lpstr>
      <vt:lpstr>O/OO klank</vt:lpstr>
      <vt:lpstr>klankversje</vt:lpstr>
      <vt:lpstr>PowerPoint-presentatie</vt:lpstr>
      <vt:lpstr>maandag dinsdag  woensdag donderdag vrijdag  ZATERDAG ZONDAG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   Het verhaal</vt:lpstr>
      <vt:lpstr>Lidwoorden enkelv/mv</vt:lpstr>
      <vt:lpstr>Goede zinnen maken</vt:lpstr>
      <vt:lpstr>Wat hebben wij geleerd?</vt:lpstr>
      <vt:lpstr>Dag 2</vt:lpstr>
      <vt:lpstr>Weet je nog?</vt:lpstr>
      <vt:lpstr>PowerPoint-presentatie</vt:lpstr>
      <vt:lpstr>Klankoefeningen /o/ - /oo/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Verkleinwoorden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 </vt:lpstr>
      <vt:lpstr>meervoud </vt:lpstr>
      <vt:lpstr>meervoud</vt:lpstr>
      <vt:lpstr>meervoud</vt:lpstr>
      <vt:lpstr>klankversje</vt:lpstr>
      <vt:lpstr>   Het verhaal</vt:lpstr>
      <vt:lpstr>Goede zinnen maken</vt:lpstr>
      <vt:lpstr>Wat hebben wij geleerd?</vt:lpstr>
      <vt:lpstr>Dag 4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wij - jullie</vt:lpstr>
      <vt:lpstr>hij - zij</vt:lpstr>
      <vt:lpstr>meervoud</vt:lpstr>
      <vt:lpstr>meervoud</vt:lpstr>
      <vt:lpstr>meervoud</vt:lpstr>
      <vt:lpstr>meervoud</vt:lpstr>
      <vt:lpstr>Klankoefeningen /o/ - /oo/</vt:lpstr>
      <vt:lpstr>Klankoefeningen /o/ - /oo/</vt:lpstr>
      <vt:lpstr>klankversje</vt:lpstr>
      <vt:lpstr>Enkelvoud/meervoud</vt:lpstr>
      <vt:lpstr>Wat hebben wij geleerd?</vt:lpstr>
      <vt:lpstr>Dag 5</vt:lpstr>
      <vt:lpstr>Weet je nog?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Schiet eens op</vt:lpstr>
      <vt:lpstr>Klankoefeningen /o/ - /oo/</vt:lpstr>
      <vt:lpstr>Klankoefeningen /o/ - /oo/</vt:lpstr>
      <vt:lpstr>klankversje</vt:lpstr>
      <vt:lpstr>Persoonsaanduidende woorden/verkleinwoorden</vt:lpstr>
      <vt:lpstr>Wat hebben wij geleerd?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</dc:creator>
  <cp:lastModifiedBy>aurora smit</cp:lastModifiedBy>
  <cp:revision>102</cp:revision>
  <dcterms:created xsi:type="dcterms:W3CDTF">2009-11-07T12:58:58Z</dcterms:created>
  <dcterms:modified xsi:type="dcterms:W3CDTF">2016-06-26T21:26:43Z</dcterms:modified>
</cp:coreProperties>
</file>